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838BE-62DE-4E5C-B82A-8F9408BB9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2D29B-C30E-44E7-8A2B-A34C46A6B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5A145-20B2-4271-A9E3-BC7C5D786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53EFE-E4AB-4AFC-BCCC-AF8682A4D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A6185-FDBE-40FC-83FF-F74A8E2E4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652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108A2-E89A-4C97-9627-33504239E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22DF6-E255-45AA-B78C-E4D1D6B73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D883E-6D32-4423-AF63-B2AACDE8D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BBF23-19FF-45A1-ACDF-AD4593D3C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B069D-86CD-4E6D-A405-9940640A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24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AAD9FE-84F2-4344-90CA-2D9E78B230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43C9DA-06B8-4DE8-8D0A-2EA65B07F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A1A5F-D813-4BB5-865D-092F3452F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FD2C1-562A-4B10-974F-46C33F2C4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A3BDC-6D28-4C66-944A-522EAC31C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66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4B8F-AE97-42B7-8FD4-AD68E56D2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3F871-CFBA-471C-8BB2-E1E3D4672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F01D9-2887-43EF-A36B-286E441D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3CDEC-749B-49FC-B7CF-82FF70A47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2DB2E-164B-4CA1-A056-FB4AF0C2A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11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D1A4F-9EA8-4D1E-AABC-E68EAE4D9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E31E3-F216-4E08-9A17-6DF8A4958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8D348-3638-4405-BAFC-FBB4E61EF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A676A-41C6-4373-9705-31EE09105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A5590-76DB-4030-A12E-5AA85872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4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A8A38-9977-4130-B388-EC01C4BF5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AD8A5-36EF-4248-AA42-5A7BDF8FD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DFB50-86E2-4D65-B092-D8B85B4C9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8620C-072C-4B4D-9B29-339B69342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A9AA3-4DE1-49C4-9972-31E66F2E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A6F44-A801-435C-9DB3-86F5DB6CE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35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4A7EA-5213-4AFC-BA42-4D5F6F867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DD7CC-D1C3-4C4C-B43C-6954F6C12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36A335-059B-438E-A178-90467D6D4F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900F99-9331-4A31-BA97-16AB59C77A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BA6E20-CFAF-4D0F-8169-758862FD7B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C925C5-60A1-4059-A74D-86361948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3CE61-B3FA-45E4-852C-2B925ACD9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F439CF-AAF8-4DE8-B21C-E86A534D7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22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77FF7-738C-4A68-8F0A-8920DA1BD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DAB20-8B3A-4BA9-BFCC-D6312B1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AF7F3B-03D9-48D1-ADD9-A547B2920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23F2AF-D225-40CD-80D1-553F7C3FD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5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F9B6D6-A403-4233-9AA1-DBDDD4882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629688-18F7-40A4-B8DA-DD6A9F055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FCE6FE-A35A-49C1-8007-020E73FC8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77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7F80B-1F96-48F8-86F9-808BB4CF7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2A9D3-F7DF-4D2D-9DBD-30D31717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5E7588-90BD-4F6A-BEB4-33CA0656C5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F5D1E-2B32-4436-ADA5-3049B6699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17050-A108-446B-8AD9-133C2763F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688540-5DC0-461F-81BD-F969EB142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784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F89DD-34B9-4B78-915F-3D4D46986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8EAA63-E185-4E10-9BA3-4EF3332D1A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191A76-1F28-4530-9D41-77096C171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612EB3-0C88-4CBB-B3E9-61CD589CA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D829A-9075-4054-A4F8-FC6E76D46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F6C05-5324-4DFA-B413-643FA8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049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A15F17-C413-4742-B55D-0F688818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846ED-6E9D-4B13-A154-F59860ED8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53FE9-B4CD-417F-80CE-F978817982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22DDB-DD23-46B4-B48B-DF36A28E6B0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751D7-BBD4-44F9-9414-EBE0B09A8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FAA61-AD44-4617-8374-6242CC27AB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B16F8-EE9F-4264-B05F-44736F04A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9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jp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jp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8.png"/><Relationship Id="rId5" Type="http://schemas.openxmlformats.org/officeDocument/2006/relationships/image" Target="../media/image1.jpg"/><Relationship Id="rId4" Type="http://schemas.openxmlformats.org/officeDocument/2006/relationships/image" Target="../media/image11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6F4AA01-9FC0-4C07-8304-2B308000002D}"/>
              </a:ext>
            </a:extLst>
          </p:cNvPr>
          <p:cNvSpPr txBox="1"/>
          <p:nvPr/>
        </p:nvSpPr>
        <p:spPr>
          <a:xfrm>
            <a:off x="120063" y="751262"/>
            <a:ext cx="52940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+mj-lt"/>
              </a:rPr>
              <a:t>FM Magnetization Dynamics: Case 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A41865-EB94-487D-A36B-C7644A07856B}"/>
              </a:ext>
            </a:extLst>
          </p:cNvPr>
          <p:cNvSpPr txBox="1"/>
          <p:nvPr/>
        </p:nvSpPr>
        <p:spPr>
          <a:xfrm>
            <a:off x="393817" y="1342829"/>
            <a:ext cx="40128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Uniaxial anisotropy + small field </a:t>
            </a:r>
          </a:p>
          <a:p>
            <a:r>
              <a:rPr lang="en-US" sz="2000" dirty="0"/>
              <a:t>(to avoid unstable equilibrium):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4527C7-82FE-4AEA-8470-739DCA498912}"/>
              </a:ext>
            </a:extLst>
          </p:cNvPr>
          <p:cNvSpPr txBox="1"/>
          <p:nvPr/>
        </p:nvSpPr>
        <p:spPr>
          <a:xfrm>
            <a:off x="424877" y="3313224"/>
            <a:ext cx="31056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2. Spin accumulation causes</a:t>
            </a:r>
          </a:p>
          <a:p>
            <a:r>
              <a:rPr lang="en-US" sz="2000" dirty="0"/>
              <a:t> anti-damping-like torque:</a:t>
            </a:r>
          </a:p>
        </p:txBody>
      </p:sp>
      <p:pic>
        <p:nvPicPr>
          <p:cNvPr id="14" name="Picture 13" descr="Diagram&#10;&#10;Description automatically generated with low confidence">
            <a:extLst>
              <a:ext uri="{FF2B5EF4-FFF2-40B4-BE49-F238E27FC236}">
                <a16:creationId xmlns:a16="http://schemas.microsoft.com/office/drawing/2014/main" id="{047C300B-BB7F-4FC4-9F4F-7E07F67C25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56" y="4226931"/>
            <a:ext cx="4924425" cy="62865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50E1CD7B-96F5-49C9-821F-593171338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77" y="2245547"/>
            <a:ext cx="2411232" cy="70788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C3B89C0-CE80-4560-AACC-4DDADCC925C9}"/>
                  </a:ext>
                </a:extLst>
              </p:cNvPr>
              <p:cNvSpPr txBox="1"/>
              <p:nvPr/>
            </p:nvSpPr>
            <p:spPr>
              <a:xfrm>
                <a:off x="3183695" y="2191367"/>
                <a:ext cx="14016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Easy axis: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C3B89C0-CE80-4560-AACC-4DDADCC925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3695" y="2191367"/>
                <a:ext cx="1401602" cy="369332"/>
              </a:xfrm>
              <a:prstGeom prst="rect">
                <a:avLst/>
              </a:prstGeom>
              <a:blipFill>
                <a:blip r:embed="rId6"/>
                <a:stretch>
                  <a:fillRect l="-3478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CaseAvideo">
            <a:hlinkClick r:id="" action="ppaction://media"/>
            <a:extLst>
              <a:ext uri="{FF2B5EF4-FFF2-40B4-BE49-F238E27FC236}">
                <a16:creationId xmlns:a16="http://schemas.microsoft.com/office/drawing/2014/main" id="{6A9EA0F6-7EC4-45B7-921F-542E7AA38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54824" y="612710"/>
            <a:ext cx="6453676" cy="5378063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EA1113F-9680-4D84-83B0-EE5BFC551B62}"/>
                  </a:ext>
                </a:extLst>
              </p:cNvPr>
              <p:cNvSpPr txBox="1"/>
              <p:nvPr/>
            </p:nvSpPr>
            <p:spPr>
              <a:xfrm>
                <a:off x="3187786" y="2576783"/>
                <a:ext cx="13073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Small H: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EA1113F-9680-4D84-83B0-EE5BFC551B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7786" y="2576783"/>
                <a:ext cx="1307346" cy="369332"/>
              </a:xfrm>
              <a:prstGeom prst="rect">
                <a:avLst/>
              </a:prstGeom>
              <a:blipFill>
                <a:blip r:embed="rId8"/>
                <a:stretch>
                  <a:fillRect l="-4206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3C4FF8-FBC1-43CA-B534-4EAE1FE2C594}"/>
                  </a:ext>
                </a:extLst>
              </p:cNvPr>
              <p:cNvSpPr txBox="1"/>
              <p:nvPr/>
            </p:nvSpPr>
            <p:spPr>
              <a:xfrm>
                <a:off x="393817" y="5170434"/>
                <a:ext cx="34740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Spin accumulation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acc>
                  </m:oMath>
                </a14:m>
                <a:r>
                  <a:rPr lang="en-US" dirty="0"/>
                  <a:t> direction: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3C4FF8-FBC1-43CA-B534-4EAE1FE2C5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17" y="5170434"/>
                <a:ext cx="3474028" cy="369332"/>
              </a:xfrm>
              <a:prstGeom prst="rect">
                <a:avLst/>
              </a:prstGeom>
              <a:blipFill>
                <a:blip r:embed="rId9"/>
                <a:stretch>
                  <a:fillRect l="-1582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017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6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iagram&#10;&#10;Description automatically generated with low confidence">
            <a:extLst>
              <a:ext uri="{FF2B5EF4-FFF2-40B4-BE49-F238E27FC236}">
                <a16:creationId xmlns:a16="http://schemas.microsoft.com/office/drawing/2014/main" id="{047C300B-BB7F-4FC4-9F4F-7E07F67C25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89" y="4365475"/>
            <a:ext cx="4924425" cy="62865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3C4FF8-FBC1-43CA-B534-4EAE1FE2C594}"/>
                  </a:ext>
                </a:extLst>
              </p:cNvPr>
              <p:cNvSpPr txBox="1"/>
              <p:nvPr/>
            </p:nvSpPr>
            <p:spPr>
              <a:xfrm>
                <a:off x="470417" y="5207651"/>
                <a:ext cx="34512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Spin accumulation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acc>
                  </m:oMath>
                </a14:m>
                <a:r>
                  <a:rPr lang="en-US" dirty="0"/>
                  <a:t> direction: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3C4FF8-FBC1-43CA-B534-4EAE1FE2C5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417" y="5207651"/>
                <a:ext cx="3451266" cy="369332"/>
              </a:xfrm>
              <a:prstGeom prst="rect">
                <a:avLst/>
              </a:prstGeom>
              <a:blipFill>
                <a:blip r:embed="rId5"/>
                <a:stretch>
                  <a:fillRect l="-1413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9FC3F065-9925-47E2-8718-381616C27D7F}"/>
              </a:ext>
            </a:extLst>
          </p:cNvPr>
          <p:cNvSpPr txBox="1"/>
          <p:nvPr/>
        </p:nvSpPr>
        <p:spPr>
          <a:xfrm>
            <a:off x="358910" y="1296640"/>
            <a:ext cx="5157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Uniaxial anisotropy: Easy Plane + Easy Axis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277B27B-C64D-48E9-8FA4-AF523ECC74A8}"/>
                  </a:ext>
                </a:extLst>
              </p:cNvPr>
              <p:cNvSpPr txBox="1"/>
              <p:nvPr/>
            </p:nvSpPr>
            <p:spPr>
              <a:xfrm>
                <a:off x="3254455" y="1900670"/>
                <a:ext cx="14334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Easy-axis: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277B27B-C64D-48E9-8FA4-AF523ECC74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455" y="1900670"/>
                <a:ext cx="1433469" cy="369332"/>
              </a:xfrm>
              <a:prstGeom prst="rect">
                <a:avLst/>
              </a:prstGeom>
              <a:blipFill>
                <a:blip r:embed="rId6"/>
                <a:stretch>
                  <a:fillRect l="-3830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5D07FF8-CDBF-4D07-8751-8A1A61011361}"/>
                  </a:ext>
                </a:extLst>
              </p:cNvPr>
              <p:cNvSpPr txBox="1"/>
              <p:nvPr/>
            </p:nvSpPr>
            <p:spPr>
              <a:xfrm>
                <a:off x="3264065" y="2270002"/>
                <a:ext cx="15699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Hard-axis 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5D07FF8-CDBF-4D07-8751-8A1A61011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4065" y="2270002"/>
                <a:ext cx="1569982" cy="369332"/>
              </a:xfrm>
              <a:prstGeom prst="rect">
                <a:avLst/>
              </a:prstGeom>
              <a:blipFill>
                <a:blip r:embed="rId7"/>
                <a:stretch>
                  <a:fillRect l="-3101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C0D91787-B0D8-4B29-923F-D448C08398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09" y="1885279"/>
            <a:ext cx="2638425" cy="9144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41D4C8-535E-4492-9E54-5F2615E3B7AB}"/>
              </a:ext>
            </a:extLst>
          </p:cNvPr>
          <p:cNvSpPr txBox="1"/>
          <p:nvPr/>
        </p:nvSpPr>
        <p:spPr>
          <a:xfrm>
            <a:off x="791272" y="2915150"/>
            <a:ext cx="1971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(No  External Field)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6FF6C3-7E8F-48B0-9C26-083BDD590D3F}"/>
              </a:ext>
            </a:extLst>
          </p:cNvPr>
          <p:cNvSpPr txBox="1"/>
          <p:nvPr/>
        </p:nvSpPr>
        <p:spPr>
          <a:xfrm>
            <a:off x="85156" y="705073"/>
            <a:ext cx="54703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+mj-lt"/>
              </a:rPr>
              <a:t>FM Magnetization Dynamics: Case II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76D1488-008E-44A3-BDD7-9C9998094160}"/>
              </a:ext>
            </a:extLst>
          </p:cNvPr>
          <p:cNvSpPr txBox="1"/>
          <p:nvPr/>
        </p:nvSpPr>
        <p:spPr>
          <a:xfrm>
            <a:off x="358909" y="3513465"/>
            <a:ext cx="49612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2. Spin accumulation causes anti-damping-like torque: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CFC26E-4967-48AF-998E-93083CBE20ED}"/>
              </a:ext>
            </a:extLst>
          </p:cNvPr>
          <p:cNvSpPr txBox="1"/>
          <p:nvPr/>
        </p:nvSpPr>
        <p:spPr>
          <a:xfrm>
            <a:off x="470417" y="5678310"/>
            <a:ext cx="4201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Current is turned-off at a specific moment!</a:t>
            </a:r>
          </a:p>
        </p:txBody>
      </p:sp>
      <p:pic>
        <p:nvPicPr>
          <p:cNvPr id="2" name="CaseBvideo">
            <a:hlinkClick r:id="" action="ppaction://media"/>
            <a:extLst>
              <a:ext uri="{FF2B5EF4-FFF2-40B4-BE49-F238E27FC236}">
                <a16:creationId xmlns:a16="http://schemas.microsoft.com/office/drawing/2014/main" id="{6CA9E62A-FA29-4AC1-8B59-D8CD524795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21504" y="768069"/>
            <a:ext cx="6585340" cy="54877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243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491CC8CB-C559-46E4-AD84-930845C1A0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64434" y="612711"/>
            <a:ext cx="6453675" cy="53780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86C296-7962-4F25-BB14-5504B65E25FA}"/>
              </a:ext>
            </a:extLst>
          </p:cNvPr>
          <p:cNvSpPr txBox="1"/>
          <p:nvPr/>
        </p:nvSpPr>
        <p:spPr>
          <a:xfrm>
            <a:off x="85156" y="705073"/>
            <a:ext cx="54703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+mj-lt"/>
              </a:rPr>
              <a:t>FM Magnetization Dynamics: Case III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951FFF-C041-48D6-A2E0-4215B3CCAF98}"/>
              </a:ext>
            </a:extLst>
          </p:cNvPr>
          <p:cNvSpPr txBox="1"/>
          <p:nvPr/>
        </p:nvSpPr>
        <p:spPr>
          <a:xfrm>
            <a:off x="358910" y="1296640"/>
            <a:ext cx="5157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Uniaxial anisotropy: Easy Plane + Easy Axis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031552-5F66-4F57-BCFB-4D4CFD2D8AF8}"/>
              </a:ext>
            </a:extLst>
          </p:cNvPr>
          <p:cNvSpPr txBox="1"/>
          <p:nvPr/>
        </p:nvSpPr>
        <p:spPr>
          <a:xfrm>
            <a:off x="358909" y="3513465"/>
            <a:ext cx="49612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2. Spin accumulation causes anti-damping-like torque:</a:t>
            </a:r>
          </a:p>
        </p:txBody>
      </p:sp>
      <p:pic>
        <p:nvPicPr>
          <p:cNvPr id="13" name="Picture 12" descr="Diagram&#10;&#10;Description automatically generated with low confidence">
            <a:extLst>
              <a:ext uri="{FF2B5EF4-FFF2-40B4-BE49-F238E27FC236}">
                <a16:creationId xmlns:a16="http://schemas.microsoft.com/office/drawing/2014/main" id="{DF2CB383-973A-4BC7-8EC9-19D3F7B94B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09" y="4381355"/>
            <a:ext cx="4825984" cy="61608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96062CB-62D8-4083-8461-EE56C073534F}"/>
                  </a:ext>
                </a:extLst>
              </p:cNvPr>
              <p:cNvSpPr txBox="1"/>
              <p:nvPr/>
            </p:nvSpPr>
            <p:spPr>
              <a:xfrm>
                <a:off x="3254455" y="1900670"/>
                <a:ext cx="14334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Easy-axis: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96062CB-62D8-4083-8461-EE56C07353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455" y="1900670"/>
                <a:ext cx="1433469" cy="369332"/>
              </a:xfrm>
              <a:prstGeom prst="rect">
                <a:avLst/>
              </a:prstGeom>
              <a:blipFill>
                <a:blip r:embed="rId6"/>
                <a:stretch>
                  <a:fillRect l="-3830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EBE4B00-B07F-47CE-BB39-1B1597B8FD32}"/>
                  </a:ext>
                </a:extLst>
              </p:cNvPr>
              <p:cNvSpPr txBox="1"/>
              <p:nvPr/>
            </p:nvSpPr>
            <p:spPr>
              <a:xfrm>
                <a:off x="3264065" y="2270002"/>
                <a:ext cx="15699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Hard-axis 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EBE4B00-B07F-47CE-BB39-1B1597B8FD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4065" y="2270002"/>
                <a:ext cx="1569982" cy="369332"/>
              </a:xfrm>
              <a:prstGeom prst="rect">
                <a:avLst/>
              </a:prstGeom>
              <a:blipFill>
                <a:blip r:embed="rId7"/>
                <a:stretch>
                  <a:fillRect l="-3101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FC124E0-DE27-4848-9463-6BF65C4C88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09" y="1885279"/>
            <a:ext cx="2638425" cy="9144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280179B-6A88-4D75-AE96-00745249DDD4}"/>
                  </a:ext>
                </a:extLst>
              </p:cNvPr>
              <p:cNvSpPr txBox="1"/>
              <p:nvPr/>
            </p:nvSpPr>
            <p:spPr>
              <a:xfrm>
                <a:off x="358909" y="5157443"/>
                <a:ext cx="34740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Spin accumulation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acc>
                  </m:oMath>
                </a14:m>
                <a:r>
                  <a:rPr lang="en-US" dirty="0"/>
                  <a:t> direction: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280179B-6A88-4D75-AE96-00745249DD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909" y="5157443"/>
                <a:ext cx="3474028" cy="369332"/>
              </a:xfrm>
              <a:prstGeom prst="rect">
                <a:avLst/>
              </a:prstGeom>
              <a:blipFill>
                <a:blip r:embed="rId9"/>
                <a:stretch>
                  <a:fillRect l="-1579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1C8D0D6-DA50-4CB7-AB19-3C65B4151BBA}"/>
              </a:ext>
            </a:extLst>
          </p:cNvPr>
          <p:cNvSpPr txBox="1"/>
          <p:nvPr/>
        </p:nvSpPr>
        <p:spPr>
          <a:xfrm>
            <a:off x="791272" y="2915150"/>
            <a:ext cx="1971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(No  External Field)</a:t>
            </a:r>
          </a:p>
        </p:txBody>
      </p:sp>
    </p:spTree>
    <p:extLst>
      <p:ext uri="{BB962C8B-B14F-4D97-AF65-F5344CB8AC3E}">
        <p14:creationId xmlns:p14="http://schemas.microsoft.com/office/powerpoint/2010/main" val="357234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E9386B-CAFB-4343-BE00-730868254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" y="1472072"/>
            <a:ext cx="3864292" cy="3220244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chemeClr val="bg1">
                <a:lumMod val="50000"/>
              </a:schemeClr>
            </a:solidFill>
            <a:miter lim="800000"/>
          </a:ln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F56A04-9DA8-4A65-A8EF-E111F6F74FFC}"/>
              </a:ext>
            </a:extLst>
          </p:cNvPr>
          <p:cNvSpPr txBox="1"/>
          <p:nvPr/>
        </p:nvSpPr>
        <p:spPr>
          <a:xfrm>
            <a:off x="1564105" y="862080"/>
            <a:ext cx="10258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Case I</a:t>
            </a:r>
            <a:endParaRPr lang="en-US" sz="2800" dirty="0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B798EF5B-10D3-44D6-B386-E2F64FF6F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989" y="1472072"/>
            <a:ext cx="3864293" cy="322024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6D5038-984C-473E-93BB-6FBDCA05C779}"/>
              </a:ext>
            </a:extLst>
          </p:cNvPr>
          <p:cNvSpPr txBox="1"/>
          <p:nvPr/>
        </p:nvSpPr>
        <p:spPr>
          <a:xfrm>
            <a:off x="5515977" y="862080"/>
            <a:ext cx="11600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Case II</a:t>
            </a:r>
            <a:endParaRPr lang="en-US" sz="2800" dirty="0"/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FCABD547-84D6-4543-BC9D-6D29E5718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158" y="1472072"/>
            <a:ext cx="3864292" cy="322024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E97EF3-6FC2-4E97-A820-46780995089C}"/>
              </a:ext>
            </a:extLst>
          </p:cNvPr>
          <p:cNvSpPr txBox="1"/>
          <p:nvPr/>
        </p:nvSpPr>
        <p:spPr>
          <a:xfrm>
            <a:off x="9467850" y="862080"/>
            <a:ext cx="13204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Case III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35917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141</Words>
  <Application>Microsoft Office PowerPoint</Application>
  <PresentationFormat>Widescreen</PresentationFormat>
  <Paragraphs>26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Egecan Cogulu</dc:creator>
  <cp:lastModifiedBy>Egecan Cogulu</cp:lastModifiedBy>
  <cp:revision>4</cp:revision>
  <dcterms:created xsi:type="dcterms:W3CDTF">2021-10-25T02:46:15Z</dcterms:created>
  <dcterms:modified xsi:type="dcterms:W3CDTF">2021-10-25T17:45:44Z</dcterms:modified>
</cp:coreProperties>
</file>

<file path=docProps/thumbnail.jpeg>
</file>